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5" r:id="rId12"/>
    <p:sldId id="291" r:id="rId13"/>
    <p:sldId id="292" r:id="rId14"/>
    <p:sldId id="293" r:id="rId15"/>
    <p:sldId id="294" r:id="rId16"/>
    <p:sldId id="272" r:id="rId17"/>
    <p:sldId id="268" r:id="rId18"/>
    <p:sldId id="288" r:id="rId19"/>
    <p:sldId id="275" r:id="rId20"/>
    <p:sldId id="269" r:id="rId21"/>
    <p:sldId id="289" r:id="rId22"/>
    <p:sldId id="290" r:id="rId23"/>
    <p:sldId id="300" r:id="rId24"/>
    <p:sldId id="296" r:id="rId25"/>
    <p:sldId id="297" r:id="rId26"/>
    <p:sldId id="298" r:id="rId27"/>
    <p:sldId id="299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3E"/>
    <a:srgbClr val="47794A"/>
    <a:srgbClr val="4D7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67"/>
  </p:normalViewPr>
  <p:slideViewPr>
    <p:cSldViewPr snapToGrid="0" snapToObjects="1">
      <p:cViewPr varScale="1">
        <p:scale>
          <a:sx n="68" d="100"/>
          <a:sy n="68" d="100"/>
        </p:scale>
        <p:origin x="10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254A3-3F41-EF4F-9969-428F3B730621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158F2-8184-6D47-AEF6-06CB8E528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6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DBC4-C327-704C-A70D-B49E94D9900D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57" y="4336143"/>
            <a:ext cx="5268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BREWING: STARBUCKS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557" y="4859363"/>
            <a:ext cx="36884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 Density Analysis </a:t>
            </a:r>
          </a:p>
        </p:txBody>
      </p:sp>
    </p:spTree>
    <p:extLst>
      <p:ext uri="{BB962C8B-B14F-4D97-AF65-F5344CB8AC3E}">
        <p14:creationId xmlns:p14="http://schemas.microsoft.com/office/powerpoint/2010/main" val="133405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Climatic Impact-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9" y="749300"/>
            <a:ext cx="4889936" cy="2400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6334" y="946821"/>
            <a:ext cx="2832100" cy="1938992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Used world bank data API call to get all the average temperature based on the country code.</a:t>
            </a:r>
          </a:p>
          <a:p>
            <a:endParaRPr lang="en-US" sz="1200" dirty="0"/>
          </a:p>
          <a:p>
            <a:r>
              <a:rPr lang="en-US" sz="1200" b="1" dirty="0"/>
              <a:t>Challenge: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World bank API need country code in alpha3. Used pycountry to convert the country code from alpha2 to alpha3. Created CSV file from the result to optimized the code.</a:t>
            </a:r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59" y="3479959"/>
            <a:ext cx="4364935" cy="556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3902" y="3487445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Created the temperature bin to provide analysis.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2288" y="5864932"/>
            <a:ext cx="2477190" cy="276999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Plotted the pie chart </a:t>
            </a:r>
            <a:r>
              <a:rPr lang="en-US" sz="1200"/>
              <a:t>with Matplotlib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9584"/>
          <a:stretch/>
        </p:blipFill>
        <p:spPr>
          <a:xfrm>
            <a:off x="530262" y="4406862"/>
            <a:ext cx="5883965" cy="13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1336531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duster" charset="0"/>
                <a:ea typeface="Chalkduster" charset="0"/>
                <a:cs typeface="Chalkduster" charset="0"/>
              </a:rPr>
              <a:t>Store Distribution Across USA</a:t>
            </a:r>
            <a:endParaRPr lang="en-US" sz="24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6600" y="2622111"/>
            <a:ext cx="681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What is the store distribution?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How competitive is the café market?</a:t>
            </a:r>
          </a:p>
        </p:txBody>
      </p:sp>
    </p:spTree>
    <p:extLst>
      <p:ext uri="{BB962C8B-B14F-4D97-AF65-F5344CB8AC3E}">
        <p14:creationId xmlns:p14="http://schemas.microsoft.com/office/powerpoint/2010/main" val="27790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2" r="21806"/>
          <a:stretch/>
        </p:blipFill>
        <p:spPr>
          <a:xfrm>
            <a:off x="4571999" y="1235281"/>
            <a:ext cx="4241801" cy="42512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Stores across USA 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87B8BF-1654-4A06-ACBE-ED2B4EF13753}"/>
              </a:ext>
            </a:extLst>
          </p:cNvPr>
          <p:cNvSpPr/>
          <p:nvPr/>
        </p:nvSpPr>
        <p:spPr>
          <a:xfrm>
            <a:off x="673164" y="1289997"/>
            <a:ext cx="285743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Starbucks Stores across United States:</a:t>
            </a:r>
          </a:p>
          <a:p>
            <a:endParaRPr lang="en-US" sz="1000" u="sng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Total number of Starbucks stores – 13,608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California alone has 2821 stores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The spread of stores across the eastern coast is more than most part of USA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600" y="793666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ea typeface="Chalkduster" charset="0"/>
                <a:cs typeface="Chalkduster" charset="0"/>
              </a:rPr>
              <a:t>How are the Starbucks stores </a:t>
            </a:r>
            <a:r>
              <a:rPr lang="en-US" u="sng">
                <a:ea typeface="Chalkduster" charset="0"/>
                <a:cs typeface="Chalkduster" charset="0"/>
              </a:rPr>
              <a:t>distributed in USA?</a:t>
            </a:r>
            <a:endParaRPr lang="en-US" u="sng" dirty="0">
              <a:ea typeface="Chalkduster" charset="0"/>
              <a:cs typeface="Chalkdus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129805"/>
            <a:ext cx="4183771" cy="2248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2600" y="3782601"/>
            <a:ext cx="4439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Top 10 states with most store </a:t>
            </a:r>
            <a:r>
              <a:rPr lang="en-US" sz="1600" u="sng"/>
              <a:t>of Starbucks: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1418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B3B6D9B8-B372-42DB-AF59-47D989210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8463" r="10739" b="6036"/>
          <a:stretch/>
        </p:blipFill>
        <p:spPr>
          <a:xfrm>
            <a:off x="1682415" y="2219577"/>
            <a:ext cx="5779169" cy="4056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Competition with Nearby Cafes -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6875" y="1604024"/>
            <a:ext cx="45715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Number of Starbucks and nearby cafes per Zip code: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4779-8E51-4479-A51F-11E3ACD6AE86}"/>
              </a:ext>
            </a:extLst>
          </p:cNvPr>
          <p:cNvSpPr/>
          <p:nvPr/>
        </p:nvSpPr>
        <p:spPr>
          <a:xfrm>
            <a:off x="380998" y="747246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How competitive is the coffee shop market in regards to Starbucks?</a:t>
            </a:r>
          </a:p>
        </p:txBody>
      </p:sp>
    </p:spTree>
    <p:extLst>
      <p:ext uri="{BB962C8B-B14F-4D97-AF65-F5344CB8AC3E}">
        <p14:creationId xmlns:p14="http://schemas.microsoft.com/office/powerpoint/2010/main" val="200430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t="9105" r="9674" b="8313"/>
          <a:stretch/>
        </p:blipFill>
        <p:spPr>
          <a:xfrm>
            <a:off x="3696803" y="3473067"/>
            <a:ext cx="5019261" cy="3118234"/>
          </a:xfrm>
          <a:prstGeom prst="rect">
            <a:avLst/>
          </a:prstGeom>
        </p:spPr>
      </p:pic>
      <p:pic>
        <p:nvPicPr>
          <p:cNvPr id="10" name="Content Placeholder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F7C974F-EC6E-4D92-AC8A-00DCA6A431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t="8103" r="9735" b="6765"/>
          <a:stretch/>
        </p:blipFill>
        <p:spPr>
          <a:xfrm>
            <a:off x="487017" y="721383"/>
            <a:ext cx="5613400" cy="2787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Café Competition by State-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2AFDB-8C66-4324-BE17-0AE975A67EF9}"/>
              </a:ext>
            </a:extLst>
          </p:cNvPr>
          <p:cNvSpPr/>
          <p:nvPr/>
        </p:nvSpPr>
        <p:spPr>
          <a:xfrm>
            <a:off x="507026" y="4045999"/>
            <a:ext cx="326984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% of Starbucks stores in each state:</a:t>
            </a:r>
          </a:p>
          <a:p>
            <a:endParaRPr lang="en-US" sz="1600" u="sng" dirty="0"/>
          </a:p>
          <a:p>
            <a:pPr marL="285750" indent="-285750">
              <a:buFont typeface="Wingdings" charset="2"/>
              <a:buChar char="ü"/>
            </a:pPr>
            <a:r>
              <a:rPr lang="en-US" sz="1200" dirty="0"/>
              <a:t>DC  has the max average store count(~40) , only 9 % of these stores are Starbucks</a:t>
            </a:r>
          </a:p>
          <a:p>
            <a:pPr marL="285750" indent="-285750">
              <a:buFont typeface="Wingdings" charset="2"/>
              <a:buChar char="ü"/>
            </a:pPr>
            <a:endParaRPr lang="en-US" sz="1200" dirty="0"/>
          </a:p>
          <a:p>
            <a:pPr marL="285750" indent="-285750">
              <a:buFont typeface="Wingdings" charset="2"/>
              <a:buChar char="ü"/>
            </a:pPr>
            <a:r>
              <a:rPr lang="en-US" sz="1200" dirty="0"/>
              <a:t>Arizona has average store count of ~10, 28% of these stores are Starbucks</a:t>
            </a:r>
          </a:p>
          <a:p>
            <a:pPr marL="285750" indent="-285750">
              <a:buFont typeface="Wingdings" charset="2"/>
              <a:buChar char="ü"/>
            </a:pPr>
            <a:endParaRPr lang="en-US" sz="1200" dirty="0"/>
          </a:p>
          <a:p>
            <a:pPr marL="285750" indent="-285750">
              <a:buFont typeface="Wingdings" charset="2"/>
              <a:buChar char="ü"/>
            </a:pP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206435" y="855832"/>
            <a:ext cx="26073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Average number of Starbucks and nearby cafes per state:</a:t>
            </a:r>
          </a:p>
          <a:p>
            <a:endParaRPr lang="en-US" u="sng" dirty="0"/>
          </a:p>
          <a:p>
            <a:pPr marL="171450" indent="-171450">
              <a:buFont typeface="Wingdings" charset="2"/>
              <a:buChar char="ü"/>
            </a:pPr>
            <a:r>
              <a:rPr lang="en-US" sz="1200" dirty="0"/>
              <a:t>On an average, Starbucks  has less number of stores as compared to the other nearby cafes.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4237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2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0DACBDA-950E-4CFB-8F2E-8C09F5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05" y="1943627"/>
            <a:ext cx="2971802" cy="27551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799" y="99081"/>
            <a:ext cx="709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Competition with Nearby Cafes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E265F5-F4BA-470D-A2F4-0B519BA34E1E}"/>
              </a:ext>
            </a:extLst>
          </p:cNvPr>
          <p:cNvSpPr/>
          <p:nvPr/>
        </p:nvSpPr>
        <p:spPr>
          <a:xfrm>
            <a:off x="465452" y="2273121"/>
            <a:ext cx="5090522" cy="1215717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/>
              <a:t>Challenges:</a:t>
            </a:r>
            <a:endParaRPr lang="en-US" sz="1600" b="1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Running through all the rows as google places search allows only 1000 requests per day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Pagination issue, google places search gives only 20 results in a call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Response was including Starbucks  as a result for that particular location</a:t>
            </a:r>
          </a:p>
          <a:p>
            <a:pPr marL="171450" indent="-171450">
              <a:buFont typeface="Arial" charset="0"/>
              <a:buChar char="•"/>
            </a:pPr>
            <a:endParaRPr lang="en-US"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9947D5-0EEE-456F-A760-E64580589493}"/>
              </a:ext>
            </a:extLst>
          </p:cNvPr>
          <p:cNvSpPr/>
          <p:nvPr/>
        </p:nvSpPr>
        <p:spPr>
          <a:xfrm>
            <a:off x="465453" y="3235244"/>
            <a:ext cx="38021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3E67F0-6933-42E9-8865-A65B8C8AEC2B}"/>
              </a:ext>
            </a:extLst>
          </p:cNvPr>
          <p:cNvSpPr/>
          <p:nvPr/>
        </p:nvSpPr>
        <p:spPr>
          <a:xfrm>
            <a:off x="3640453" y="911177"/>
            <a:ext cx="5020948" cy="892552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/>
              <a:t>Steps: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Created and enabled google API key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Loop through and run Google  places search to get all cafes within </a:t>
            </a:r>
            <a:r>
              <a:rPr lang="en-US" sz="1200" b="1" dirty="0"/>
              <a:t>2000 meters radius </a:t>
            </a:r>
            <a:r>
              <a:rPr lang="en-US" sz="1200" dirty="0"/>
              <a:t>(approx. 1 -1.5 miles) for over 6000 observations</a:t>
            </a:r>
          </a:p>
        </p:txBody>
      </p:sp>
      <p:pic>
        <p:nvPicPr>
          <p:cNvPr id="32" name="Picture 3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42A9E9-8F6B-4D13-8087-26CF0FA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3" y="832411"/>
            <a:ext cx="3090547" cy="1362514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8A7497-F19B-4AB8-A636-2609E87C9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4" r="4487" b="67899"/>
          <a:stretch/>
        </p:blipFill>
        <p:spPr>
          <a:xfrm>
            <a:off x="533275" y="3807017"/>
            <a:ext cx="4903538" cy="700588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8B9FF732-1098-4541-90F7-D58AFA915F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8" r="7065" b="27790"/>
          <a:stretch/>
        </p:blipFill>
        <p:spPr>
          <a:xfrm>
            <a:off x="573420" y="4825784"/>
            <a:ext cx="5965159" cy="3301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53059B-ED49-4E0B-9250-85D242FB1C90}"/>
              </a:ext>
            </a:extLst>
          </p:cNvPr>
          <p:cNvSpPr/>
          <p:nvPr/>
        </p:nvSpPr>
        <p:spPr>
          <a:xfrm>
            <a:off x="625757" y="5476762"/>
            <a:ext cx="6651735" cy="892552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/>
              <a:t>Steps: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Created dataframe with Starbucks count and other café count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Calculated the average number/percentage of Starbucks and nearby cafes per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Plotted using Matplotlib.pyplot and Seaborne python packages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275" y="1908465"/>
            <a:ext cx="3022725" cy="2864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43408" y="1943627"/>
            <a:ext cx="2967799" cy="27551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9700" y="1003084"/>
            <a:ext cx="886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Chalkduster" charset="0"/>
                <a:cs typeface="Chalkduster" charset="0"/>
              </a:rPr>
              <a:t>Demographic Factors on store distribution across USA </a:t>
            </a:r>
            <a:endParaRPr lang="en-US" sz="2800" b="1" dirty="0"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750" y="2337977"/>
            <a:ext cx="8324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ea typeface="Chalkduster" charset="0"/>
                <a:cs typeface="Chalkduster" charset="0"/>
              </a:rPr>
              <a:t>Does population per state or race have any relationship with store count 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ea typeface="Chalkduster" charset="0"/>
                <a:cs typeface="Chalkduster" charset="0"/>
              </a:rPr>
              <a:t>Does Starbucks target a specific age group?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ea typeface="Chalkduster" charset="0"/>
                <a:cs typeface="Chalkduster" charset="0"/>
              </a:rPr>
              <a:t>Does income have any relationship with store distributions?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ea typeface="Chalkduster" charset="0"/>
                <a:cs typeface="Chalkduster" charset="0"/>
              </a:rPr>
              <a:t>Are there enough Starbucks in nearby neighborhoods?</a:t>
            </a:r>
          </a:p>
        </p:txBody>
      </p:sp>
    </p:spTree>
    <p:extLst>
      <p:ext uri="{BB962C8B-B14F-4D97-AF65-F5344CB8AC3E}">
        <p14:creationId xmlns:p14="http://schemas.microsoft.com/office/powerpoint/2010/main" val="146095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B669F2-DCAB-4B7E-A66C-FD57F489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3568" r="6090" b="7772"/>
          <a:stretch/>
        </p:blipFill>
        <p:spPr>
          <a:xfrm>
            <a:off x="1358900" y="2544206"/>
            <a:ext cx="5926483" cy="4047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Population Impact 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749300"/>
            <a:ext cx="84979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population or race per state have any relationship with store count ?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California has the maximum number of stores (2821) and the highest population (32,812,499 ) which shows that there is a relationship between store and population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Washington and Utah shows no relationship with store count and population. Also there are many states with less population but more stores</a:t>
            </a:r>
          </a:p>
        </p:txBody>
      </p:sp>
    </p:spTree>
    <p:extLst>
      <p:ext uri="{BB962C8B-B14F-4D97-AF65-F5344CB8AC3E}">
        <p14:creationId xmlns:p14="http://schemas.microsoft.com/office/powerpoint/2010/main" val="137674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Population Impact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1" y="1184278"/>
            <a:ext cx="3938209" cy="40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85304" y="971980"/>
            <a:ext cx="4102100" cy="830997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After creating the USA dataset from the main dataframe, used Census API.  For the code optimization, created a csv file  .  The merged dataframe has all the census data with respect to each Zip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B27CD-60F0-41B9-9609-F7FA0CA4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1" y="2467330"/>
            <a:ext cx="7764774" cy="2236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7435" y="4954919"/>
            <a:ext cx="2961861" cy="461665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Grouped the data by State and compared the population against the Starbucks stores</a:t>
            </a:r>
          </a:p>
        </p:txBody>
      </p:sp>
    </p:spTree>
    <p:extLst>
      <p:ext uri="{BB962C8B-B14F-4D97-AF65-F5344CB8AC3E}">
        <p14:creationId xmlns:p14="http://schemas.microsoft.com/office/powerpoint/2010/main" val="184014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025B90-E27D-4EC7-8D65-4629B7A1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59" y="2814151"/>
            <a:ext cx="6057173" cy="36927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Target Audience-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838200"/>
            <a:ext cx="753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halkduster" charset="0"/>
                <a:cs typeface="Chalkduster" charset="0"/>
              </a:rPr>
              <a:t>Does Starbucks target a specific age group?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As per the analysis, the most number of stores target individuals aged 35-55 (~58%).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The least number of stores are found in areas where the age group is above 55</a:t>
            </a:r>
          </a:p>
        </p:txBody>
      </p:sp>
    </p:spTree>
    <p:extLst>
      <p:ext uri="{BB962C8B-B14F-4D97-AF65-F5344CB8AC3E}">
        <p14:creationId xmlns:p14="http://schemas.microsoft.com/office/powerpoint/2010/main" val="88570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saturation sat="150000"/>
                    </a14:imgEffect>
                    <a14:imgEffect>
                      <a14:brightnessContrast bright="-12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85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587837"/>
            <a:ext cx="4762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TEAM: Smooth Like Data</a:t>
            </a:r>
          </a:p>
          <a:p>
            <a:endParaRPr lang="en-US" sz="20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Members: </a:t>
            </a: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524631"/>
            <a:ext cx="657871" cy="497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3076495"/>
            <a:ext cx="657871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8" y="3798320"/>
            <a:ext cx="658368" cy="49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2371" y="3120429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Lizette</a:t>
            </a:r>
            <a:r>
              <a:rPr lang="en-US" dirty="0"/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Leano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2371" y="3858738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Ruchi</a:t>
            </a:r>
            <a:r>
              <a:rPr lang="en-US" dirty="0"/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Chandra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2371" y="4588825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Sumana</a:t>
            </a:r>
            <a:r>
              <a:rPr lang="en-US" dirty="0">
                <a:solidFill>
                  <a:srgbClr val="006A3E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Kar</a:t>
            </a:r>
          </a:p>
        </p:txBody>
      </p:sp>
    </p:spTree>
    <p:extLst>
      <p:ext uri="{BB962C8B-B14F-4D97-AF65-F5344CB8AC3E}">
        <p14:creationId xmlns:p14="http://schemas.microsoft.com/office/powerpoint/2010/main" val="76060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Income-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398" y="749300"/>
            <a:ext cx="807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income have any relationship with store distributions?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As per the analysis, Starbuck’s target customer are those individuals whose household income level are between $60,000 and $120,000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14117-B5EE-4C74-B76E-2EFF71A9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9" y="2215825"/>
            <a:ext cx="6463555" cy="4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192768-474A-44D8-B105-0CB5465B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48"/>
          <a:stretch/>
        </p:blipFill>
        <p:spPr>
          <a:xfrm>
            <a:off x="573741" y="930264"/>
            <a:ext cx="5430185" cy="522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5385EE-FA13-4BD3-A7E0-A8CEAFAC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08" y="1501324"/>
            <a:ext cx="5129241" cy="28927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B6CDE9-D135-4520-8640-9CB3AB3F7A9A}"/>
              </a:ext>
            </a:extLst>
          </p:cNvPr>
          <p:cNvSpPr/>
          <p:nvPr/>
        </p:nvSpPr>
        <p:spPr>
          <a:xfrm>
            <a:off x="3573408" y="3506335"/>
            <a:ext cx="5129241" cy="798076"/>
          </a:xfrm>
          <a:prstGeom prst="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AE4A94-6D5D-451B-BA4A-A8EA51EBF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29" y="4529226"/>
            <a:ext cx="4493007" cy="907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8028" y="941405"/>
            <a:ext cx="2564621" cy="424732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/>
              <a:t>Created a function to create bins for different analysis throughout the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0610" y="2301351"/>
            <a:ext cx="2429435" cy="646331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Called the “</a:t>
            </a:r>
            <a:r>
              <a:rPr lang="en-US" sz="1200" dirty="0" err="1"/>
              <a:t>createbin</a:t>
            </a:r>
            <a:r>
              <a:rPr lang="en-US" sz="1200" dirty="0"/>
              <a:t>” function to create bins for 5 age and Income groups.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8064" y="5261837"/>
            <a:ext cx="2474152" cy="461665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Counted the stores by Age and Income group in respective code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A17D2C-3788-4AB8-8394-453F7C7DD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5510620"/>
            <a:ext cx="4531580" cy="9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8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Starbucks Store Count-Analysis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6482" y="840488"/>
            <a:ext cx="807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Are there enough Starbucks in nearby neighborhoods?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There are 27,455 of 33120 zip codes that have no Starbucks in USA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We found 838 zip codes that are potential Starbucks location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889" y="2281989"/>
            <a:ext cx="3746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/>
              <a:t>Top 20 zip codes that meet the criteria: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04AB-C183-4661-A827-61132FC593EB}"/>
              </a:ext>
            </a:extLst>
          </p:cNvPr>
          <p:cNvSpPr txBox="1"/>
          <p:nvPr/>
        </p:nvSpPr>
        <p:spPr>
          <a:xfrm>
            <a:off x="7150922" y="2845441"/>
            <a:ext cx="16038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sz="1200" u="sng" dirty="0"/>
              <a:t>Household Income:</a:t>
            </a:r>
          </a:p>
          <a:p>
            <a:r>
              <a:rPr lang="en-US" sz="1200" dirty="0"/>
              <a:t>$60,000 – $120,000</a:t>
            </a:r>
          </a:p>
          <a:p>
            <a:endParaRPr lang="en-US" sz="1400" dirty="0"/>
          </a:p>
          <a:p>
            <a:r>
              <a:rPr lang="en-US" sz="1200" u="sng" dirty="0"/>
              <a:t>Median Age</a:t>
            </a:r>
            <a:r>
              <a:rPr lang="en-US" sz="1200" dirty="0"/>
              <a:t>: 35 – 55</a:t>
            </a:r>
          </a:p>
          <a:p>
            <a:endParaRPr lang="en-US" sz="1200" dirty="0"/>
          </a:p>
          <a:p>
            <a:r>
              <a:rPr lang="en-US" sz="1200" u="sng" dirty="0"/>
              <a:t>State Rank by Population: </a:t>
            </a:r>
            <a:r>
              <a:rPr lang="en-US" sz="1200" dirty="0"/>
              <a:t>Top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78A60-30E7-426C-8FD3-1AD509EB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0" y="2851219"/>
            <a:ext cx="6536028" cy="3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5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1336531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halkduster" charset="0"/>
                <a:ea typeface="Chalkduster" charset="0"/>
                <a:cs typeface="Chalkduster" charset="0"/>
              </a:rPr>
              <a:t>Tweet sentiment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211" y="2142883"/>
            <a:ext cx="5749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Chalkduster" charset="0"/>
                <a:ea typeface="Chalkduster" charset="0"/>
                <a:cs typeface="Chalkduster" charset="0"/>
              </a:rPr>
              <a:t>What is the male vs female sentiment for Starbucks?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Chalkduster" charset="0"/>
                <a:ea typeface="Chalkduster" charset="0"/>
                <a:cs typeface="Chalkduster" charset="0"/>
              </a:rPr>
              <a:t>What is the sentiment for Starbucks against its competitors?</a:t>
            </a:r>
          </a:p>
        </p:txBody>
      </p:sp>
    </p:spTree>
    <p:extLst>
      <p:ext uri="{BB962C8B-B14F-4D97-AF65-F5344CB8AC3E}">
        <p14:creationId xmlns:p14="http://schemas.microsoft.com/office/powerpoint/2010/main" val="168917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9074" r="1949" b="8406"/>
          <a:stretch/>
        </p:blipFill>
        <p:spPr>
          <a:xfrm>
            <a:off x="3682399" y="1436796"/>
            <a:ext cx="5163429" cy="46650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8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Analysis </a:t>
            </a:r>
            <a:r>
              <a:rPr lang="mr-IN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Male vs Female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383" y="1067464"/>
            <a:ext cx="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784935"/>
            <a:ext cx="843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What is the Male vs Female sentiments for Starbucks ?</a:t>
            </a:r>
          </a:p>
          <a:p>
            <a:endParaRPr lang="en-US" sz="2400" u="sng" dirty="0">
              <a:ea typeface="Chalkduster" charset="0"/>
              <a:cs typeface="Chalkduster" charset="0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911" y="1141920"/>
            <a:ext cx="356483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Male tweets more positive for Starbucks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Female tweets more neutral for Starbucks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Overall sentiment for Starbucks is more Neutral. 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86 % of tweet are more towards neutral where as ~4% of negative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1" y="3975652"/>
            <a:ext cx="3389349" cy="24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2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9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</a:t>
            </a:r>
            <a:r>
              <a:rPr lang="mr-IN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Male vs Female-Approach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850347"/>
            <a:ext cx="4696791" cy="126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6334" y="946821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 </a:t>
            </a:r>
            <a:r>
              <a:rPr lang="en-US" sz="1200" dirty="0"/>
              <a:t>Initiating the tweepy API call and using the Vader 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173" y="2390460"/>
            <a:ext cx="3774639" cy="120032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Step 1: Use API to pull all the text related #Starbucks</a:t>
            </a:r>
          </a:p>
          <a:p>
            <a:r>
              <a:rPr lang="en-US" sz="1200" dirty="0"/>
              <a:t>Step 2: Using </a:t>
            </a:r>
            <a:r>
              <a:rPr lang="en-US" sz="1200" dirty="0" err="1"/>
              <a:t>Genderguesser</a:t>
            </a:r>
            <a:r>
              <a:rPr lang="en-US" sz="1200" dirty="0"/>
              <a:t> package, identify each user name as male and female.</a:t>
            </a:r>
          </a:p>
          <a:p>
            <a:r>
              <a:rPr lang="en-US" sz="1200" dirty="0"/>
              <a:t>Step 3 :Using scatter plot , plot the value of compound value of each cafe</a:t>
            </a:r>
          </a:p>
          <a:p>
            <a:endParaRPr lang="en-US" sz="1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4012" y="4057514"/>
          <a:ext cx="3084012" cy="76352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3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21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006A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 of Test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rgbClr val="006A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Pvalue</a:t>
                      </a:r>
                    </a:p>
                  </a:txBody>
                  <a:tcPr marL="6350" marR="6350" marT="6350" marB="0" anchor="ctr">
                    <a:solidFill>
                      <a:srgbClr val="006A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 Tweet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 Sample ttest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Female Tweet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 Sample ttest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>
                          <a:effectLst/>
                        </a:rPr>
                        <a:t>0.24</a:t>
                      </a:r>
                      <a:endParaRPr lang="hr-H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00284" y="4439274"/>
            <a:ext cx="2832100" cy="27699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 **</a:t>
            </a:r>
            <a:r>
              <a:rPr lang="en-US" sz="1200" dirty="0"/>
              <a:t>Pvalue needs to be lower than .05.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1" y="2343296"/>
            <a:ext cx="3880887" cy="12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0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3" y="2570437"/>
            <a:ext cx="6765787" cy="4084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8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Analysis </a:t>
            </a:r>
            <a:r>
              <a:rPr lang="mr-IN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Starbucks vs Competitors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383" y="1067464"/>
            <a:ext cx="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784935"/>
            <a:ext cx="86304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What is the general feeling of people for Starbucks  vs Dunkin Donuts and McCafe?</a:t>
            </a:r>
          </a:p>
          <a:p>
            <a:endParaRPr lang="en-US" sz="1200" u="sng" dirty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Sentiments for McCafe is more positive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Sentiments for Starbucks are very neutral</a:t>
            </a:r>
          </a:p>
        </p:txBody>
      </p:sp>
    </p:spTree>
    <p:extLst>
      <p:ext uri="{BB962C8B-B14F-4D97-AF65-F5344CB8AC3E}">
        <p14:creationId xmlns:p14="http://schemas.microsoft.com/office/powerpoint/2010/main" val="189253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9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</a:t>
            </a:r>
            <a:r>
              <a:rPr lang="mr-IN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Starbucks vs Competitors-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850347"/>
            <a:ext cx="4696791" cy="126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6334" y="946821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 </a:t>
            </a:r>
            <a:r>
              <a:rPr lang="en-US" sz="1200" dirty="0"/>
              <a:t>Initiating the tweepy API call and using the Vader sentiment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74" y="2406203"/>
            <a:ext cx="4531281" cy="3896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54" y="3535665"/>
            <a:ext cx="2832100" cy="1754326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Step 1: Created list for each of the café name that I am analyzing</a:t>
            </a:r>
          </a:p>
          <a:p>
            <a:r>
              <a:rPr lang="en-US" sz="1200" dirty="0"/>
              <a:t>Step 2: Reading 500 # tag for each café and analyze the tweet of the user.</a:t>
            </a:r>
          </a:p>
          <a:p>
            <a:r>
              <a:rPr lang="en-US" sz="1200" dirty="0"/>
              <a:t>Step 3 :Using scatter plot , plotted the value of compound of each café. Compound is the aggregate value for the positive ,negative and neutral sentiments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832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769962"/>
            <a:ext cx="581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duster" charset="0"/>
                <a:ea typeface="Chalkduster" charset="0"/>
                <a:cs typeface="Chalkduster" charset="0"/>
              </a:rPr>
              <a:t>Conclusion:</a:t>
            </a:r>
            <a:endParaRPr lang="en-US" sz="24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703" y="1531688"/>
            <a:ext cx="51795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As per our analysis</a:t>
            </a:r>
          </a:p>
          <a:p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Global distribution of Starbucks is not uniform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Store ownership is dependent on the geographical location.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Climate does play major role in store location.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Starbucks does have strong competition in US.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As per the Twitter sentiment analysis, tweets are very neutral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latin typeface="Chalkduster" charset="0"/>
                <a:ea typeface="Chalkduster" charset="0"/>
                <a:cs typeface="Chalkduster" charset="0"/>
              </a:rPr>
              <a:t>There </a:t>
            </a: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may be many key factors that may result in store density across </a:t>
            </a:r>
            <a:r>
              <a:rPr lang="en-US" sz="1600">
                <a:latin typeface="Chalkduster" charset="0"/>
                <a:ea typeface="Chalkduster" charset="0"/>
                <a:cs typeface="Chalkduster" charset="0"/>
              </a:rPr>
              <a:t>the world.</a:t>
            </a: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halkduster" charset="0"/>
                <a:ea typeface="Chalkduster" charset="0"/>
                <a:cs typeface="Chalkduster" charset="0"/>
              </a:rPr>
              <a:t>We do understand that this project can be extended to include many other factors(e.g. Sales, Products, Property Value)</a:t>
            </a:r>
          </a:p>
          <a:p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536" y="622297"/>
            <a:ext cx="290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halkduster" charset="0"/>
                <a:ea typeface="Chalkduster" charset="0"/>
                <a:cs typeface="Chalkduster" charset="0"/>
              </a:rPr>
              <a:t>Questions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4537" y="1236359"/>
            <a:ext cx="616016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How the Starbucks stores distributed globally?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Does store ownership have any demographic relationship?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Does climate have any impact on store distribution?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1400" b="1" u="sng" dirty="0">
                <a:latin typeface="Chalkduster" charset="0"/>
                <a:ea typeface="Chalkduster" charset="0"/>
                <a:cs typeface="Chalkduster" charset="0"/>
              </a:rPr>
              <a:t>Starbucks in United States:</a:t>
            </a:r>
          </a:p>
          <a:p>
            <a:pPr lvl="1"/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Does demographic factors (e.g. population, race, income) has any relation with the Starbucks store count?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How competitive is the coffee shop market in regards to Starbucks?</a:t>
            </a:r>
          </a:p>
          <a:p>
            <a:pPr marL="400050" indent="-400050">
              <a:buFont typeface="+mj-lt"/>
              <a:buAutoNum type="romanLcPeriod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1400" b="1" u="sng" dirty="0">
                <a:latin typeface="Chalkduster" charset="0"/>
                <a:ea typeface="Chalkduster" charset="0"/>
                <a:cs typeface="Chalkduster" charset="0"/>
              </a:rPr>
              <a:t>Sentiments for Starbuck</a:t>
            </a:r>
          </a:p>
          <a:p>
            <a:endParaRPr lang="en-US" sz="1400" b="1" u="sng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What is the general sentiment for Starbucks?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What is the sentiment for Starbucks vs its biggest competitors? </a:t>
            </a:r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 SOURCES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60980" y="2676133"/>
            <a:ext cx="1638299" cy="1739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9050" dir="2700000" sx="101000" sy="101000" algn="tl" rotWithShape="0">
              <a:srgbClr val="006A3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7979" y="3174747"/>
            <a:ext cx="1384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Data Sources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5" y="839492"/>
            <a:ext cx="1144828" cy="11901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51" y="3831080"/>
            <a:ext cx="1371600" cy="1335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773" l="4667" r="95167">
                        <a14:foregroundMark x1="4667" y1="23864" x2="4667" y2="23864"/>
                        <a14:foregroundMark x1="11167" y1="40152" x2="11167" y2="40152"/>
                        <a14:foregroundMark x1="25833" y1="23864" x2="25833" y2="23864"/>
                        <a14:foregroundMark x1="25667" y1="50379" x2="25667" y2="50379"/>
                        <a14:foregroundMark x1="39500" y1="54167" x2="39500" y2="54167"/>
                        <a14:foregroundMark x1="58333" y1="50379" x2="58333" y2="50379"/>
                        <a14:foregroundMark x1="68667" y1="57197" x2="68667" y2="57197"/>
                        <a14:foregroundMark x1="85000" y1="63258" x2="85000" y2="63258"/>
                        <a14:foregroundMark x1="66667" y1="82576" x2="66667" y2="82576"/>
                        <a14:foregroundMark x1="71333" y1="84091" x2="71333" y2="84091"/>
                        <a14:foregroundMark x1="75833" y1="85227" x2="75833" y2="85227"/>
                        <a14:foregroundMark x1="79333" y1="85985" x2="79333" y2="85985"/>
                        <a14:foregroundMark x1="84667" y1="84091" x2="84667" y2="84091"/>
                        <a14:foregroundMark x1="88500" y1="85227" x2="88500" y2="85227"/>
                        <a14:foregroundMark x1="64167" y1="27273" x2="64167" y2="27273"/>
                        <a14:foregroundMark x1="32833" y1="18182" x2="32833" y2="18182"/>
                        <a14:foregroundMark x1="36833" y1="17424" x2="36833" y2="17424"/>
                        <a14:foregroundMark x1="39833" y1="23864" x2="39833" y2="23864"/>
                        <a14:foregroundMark x1="40000" y1="10227" x2="40000" y2="10227"/>
                        <a14:foregroundMark x1="43500" y1="15152" x2="43500" y2="15152"/>
                        <a14:foregroundMark x1="46500" y1="20455" x2="46500" y2="20455"/>
                        <a14:foregroundMark x1="52500" y1="24242" x2="52500" y2="24242"/>
                        <a14:foregroundMark x1="68333" y1="23106" x2="68333" y2="23106"/>
                        <a14:foregroundMark x1="74500" y1="26515" x2="74500" y2="26515"/>
                        <a14:foregroundMark x1="77500" y1="25379" x2="77500" y2="25379"/>
                        <a14:foregroundMark x1="82333" y1="27652" x2="82333" y2="27652"/>
                        <a14:foregroundMark x1="88000" y1="28409" x2="88000" y2="28409"/>
                        <a14:backgroundMark x1="67667" y1="78030" x2="67667" y2="78030"/>
                        <a14:backgroundMark x1="68333" y1="82576" x2="68333" y2="82576"/>
                        <a14:backgroundMark x1="79833" y1="80303" x2="79833" y2="80303"/>
                        <a14:backgroundMark x1="84000" y1="80303" x2="84000" y2="80303"/>
                        <a14:backgroundMark x1="49000" y1="19697" x2="49000" y2="19697"/>
                        <a14:backgroundMark x1="72333" y1="23864" x2="72333" y2="23864"/>
                        <a14:backgroundMark x1="82500" y1="18561" x2="82500" y2="18561"/>
                      </a14:backgroundRemoval>
                    </a14:imgEffect>
                    <a14:imgEffect>
                      <a14:colorTemperature colorTemp="7220"/>
                    </a14:imgEffect>
                    <a14:imgEffect>
                      <a14:brightnessContrast bright="-74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87" y="4823654"/>
            <a:ext cx="2078182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24569" y="2029610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files.csv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1" y="1511106"/>
            <a:ext cx="1463040" cy="1005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3450" y="2621666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Tweepy.API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9408" y="5705995"/>
            <a:ext cx="215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Census Gov API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8770" y="5131945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Google API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938505"/>
            <a:ext cx="3421099" cy="6136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9508" y="3498586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World bank API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Distribution-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25555" r="9481" b="25371"/>
          <a:stretch/>
        </p:blipFill>
        <p:spPr>
          <a:xfrm>
            <a:off x="852385" y="2623129"/>
            <a:ext cx="7490029" cy="3759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0800000" flipH="1" flipV="1">
            <a:off x="609600" y="930357"/>
            <a:ext cx="8204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How are the Starbucks stores distributed globally?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ea typeface="Chalkduster" charset="0"/>
              <a:cs typeface="Chalkduster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Store distribution is more concentrated in North America , Europe and Asia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dirty="0">
              <a:ea typeface="Chalkduster" charset="0"/>
              <a:cs typeface="Chalkduster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Presence of store is less in Africa.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Distribution-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/>
          <a:stretch/>
        </p:blipFill>
        <p:spPr>
          <a:xfrm>
            <a:off x="4295139" y="1001800"/>
            <a:ext cx="4114800" cy="755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7" t="-5883" r="4516" b="20589"/>
          <a:stretch/>
        </p:blipFill>
        <p:spPr>
          <a:xfrm>
            <a:off x="507999" y="2140599"/>
            <a:ext cx="4914901" cy="306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300" y="1078000"/>
            <a:ext cx="34544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the csv file and store it in dataframe. Based on this csv file, we have outlined various analysis.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83400" y="3240160"/>
            <a:ext cx="1790700" cy="120032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Using Basemap package, plotted the global distribution on store based on the latitude and longitude of the store location.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8" y="2954974"/>
            <a:ext cx="6155911" cy="23155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76600" y="5080001"/>
            <a:ext cx="800100" cy="289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998" y="5575638"/>
            <a:ext cx="8166102" cy="738664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Challenges: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Location point of the store only showing in the coastal area.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Resolved with Zorder (this is for layering index)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3860800" y="5369583"/>
            <a:ext cx="215900" cy="37753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Store Ownership 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050" y="749300"/>
            <a:ext cx="8089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store ownership have any demographic relationship?</a:t>
            </a:r>
          </a:p>
          <a:p>
            <a:endParaRPr lang="en-US" sz="1200" u="sng" dirty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North America has store which are mostly owned or licensed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Most of the store in Asia a joint ventured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Store count in South America, Africa and Australia is very less compared to other continent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3959" r="9444" b="8751"/>
          <a:stretch/>
        </p:blipFill>
        <p:spPr>
          <a:xfrm>
            <a:off x="1441450" y="2400534"/>
            <a:ext cx="6076950" cy="4170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Store Ownership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38199"/>
            <a:ext cx="4229100" cy="1108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850" y="1026334"/>
            <a:ext cx="2832100" cy="646331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Based on the County and continent Json file, mapped each of the country of the store to respective continents.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2060383"/>
            <a:ext cx="5809698" cy="634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00" y="2116701"/>
            <a:ext cx="2197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Created multiple buckets based on the store ownership.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" y="2762772"/>
            <a:ext cx="4702110" cy="20703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0827" y="4072811"/>
            <a:ext cx="4762501" cy="7603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7584" y="2785715"/>
            <a:ext cx="3471766" cy="1892826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/>
              <a:t>Challenges</a:t>
            </a:r>
          </a:p>
          <a:p>
            <a:endParaRPr lang="en-US" sz="5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Based on our data, there were continent which didn’t have any value for each type of store ownership. Plotting using different x-axis was a challenge.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Using get method, made sure each continent bucket  have all the ownership type. Whenever there is missing ownership, passed a default value of ‘0’.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r="-3020"/>
          <a:stretch/>
        </p:blipFill>
        <p:spPr>
          <a:xfrm>
            <a:off x="5264267" y="5027745"/>
            <a:ext cx="3333081" cy="14135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4826" y="5283463"/>
            <a:ext cx="3555448" cy="646331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This is our final dataframe, based on which, using matplotlib, graph is plotted for each ownership vs continent.</a:t>
            </a:r>
          </a:p>
        </p:txBody>
      </p:sp>
    </p:spTree>
    <p:extLst>
      <p:ext uri="{BB962C8B-B14F-4D97-AF65-F5344CB8AC3E}">
        <p14:creationId xmlns:p14="http://schemas.microsoft.com/office/powerpoint/2010/main" val="123115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7343" r="9375" b="16354"/>
          <a:stretch/>
        </p:blipFill>
        <p:spPr>
          <a:xfrm>
            <a:off x="1888958" y="2129923"/>
            <a:ext cx="4842042" cy="44613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Climatic Impact-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" y="838200"/>
            <a:ext cx="8318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climate have any impact on store distribution?</a:t>
            </a:r>
          </a:p>
          <a:p>
            <a:endParaRPr lang="en-US" sz="2400" u="sng" dirty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Based on the analysis, 68% of the store are in cold countries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>
                <a:ea typeface="Chalkduster" charset="0"/>
                <a:cs typeface="Chalkduster" charset="0"/>
              </a:rPr>
              <a:t>All the extreme climatic condition (Hot/very cold) has less than 10% of the store.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0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1907</TotalTime>
  <Words>1524</Words>
  <Application>Microsoft Office PowerPoint</Application>
  <PresentationFormat>On-screen Show (4:3)</PresentationFormat>
  <Paragraphs>202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Abadi MT Condensed Extra Bold</vt:lpstr>
      <vt:lpstr>Arial</vt:lpstr>
      <vt:lpstr>Calibri</vt:lpstr>
      <vt:lpstr>Calibri Light</vt:lpstr>
      <vt:lpstr>Chalkduster</vt:lpstr>
      <vt:lpstr>Franklin Gothic Demi</vt:lpstr>
      <vt:lpstr>Franklin Gothic Demi Cond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sumana kar</dc:creator>
  <cp:lastModifiedBy>Brijesh Chandra</cp:lastModifiedBy>
  <cp:revision>91</cp:revision>
  <dcterms:created xsi:type="dcterms:W3CDTF">2017-10-01T15:37:17Z</dcterms:created>
  <dcterms:modified xsi:type="dcterms:W3CDTF">2017-10-03T21:19:24Z</dcterms:modified>
</cp:coreProperties>
</file>